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  <p:sldMasterId id="2147483769" r:id="rId8"/>
    <p:sldMasterId id="2147483773" r:id="rId9"/>
    <p:sldMasterId id="2147483777" r:id="rId10"/>
  </p:sldMasterIdLst>
  <p:notesMasterIdLst>
    <p:notesMasterId r:id="rId87"/>
  </p:notesMasterIdLst>
  <p:sldIdLst>
    <p:sldId id="467" r:id="rId11"/>
    <p:sldId id="468" r:id="rId12"/>
    <p:sldId id="469" r:id="rId13"/>
    <p:sldId id="410" r:id="rId14"/>
    <p:sldId id="412" r:id="rId15"/>
    <p:sldId id="257" r:id="rId16"/>
    <p:sldId id="266" r:id="rId17"/>
    <p:sldId id="376" r:id="rId18"/>
    <p:sldId id="463" r:id="rId19"/>
    <p:sldId id="377" r:id="rId20"/>
    <p:sldId id="378" r:id="rId21"/>
    <p:sldId id="396" r:id="rId22"/>
    <p:sldId id="459" r:id="rId23"/>
    <p:sldId id="413" r:id="rId24"/>
    <p:sldId id="466" r:id="rId25"/>
    <p:sldId id="380" r:id="rId26"/>
    <p:sldId id="460" r:id="rId27"/>
    <p:sldId id="381" r:id="rId28"/>
    <p:sldId id="415" r:id="rId29"/>
    <p:sldId id="416" r:id="rId30"/>
    <p:sldId id="395" r:id="rId31"/>
    <p:sldId id="417" r:id="rId32"/>
    <p:sldId id="418" r:id="rId33"/>
    <p:sldId id="420" r:id="rId34"/>
    <p:sldId id="270" r:id="rId35"/>
    <p:sldId id="421" r:id="rId36"/>
    <p:sldId id="422" r:id="rId37"/>
    <p:sldId id="423" r:id="rId38"/>
    <p:sldId id="424" r:id="rId39"/>
    <p:sldId id="428" r:id="rId40"/>
    <p:sldId id="425" r:id="rId41"/>
    <p:sldId id="419" r:id="rId42"/>
    <p:sldId id="465" r:id="rId43"/>
    <p:sldId id="452" r:id="rId44"/>
    <p:sldId id="453" r:id="rId45"/>
    <p:sldId id="366" r:id="rId46"/>
    <p:sldId id="426" r:id="rId47"/>
    <p:sldId id="454" r:id="rId48"/>
    <p:sldId id="455" r:id="rId49"/>
    <p:sldId id="456" r:id="rId50"/>
    <p:sldId id="457" r:id="rId51"/>
    <p:sldId id="458" r:id="rId52"/>
    <p:sldId id="279" r:id="rId53"/>
    <p:sldId id="462" r:id="rId54"/>
    <p:sldId id="464" r:id="rId55"/>
    <p:sldId id="303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399" r:id="rId66"/>
    <p:sldId id="438" r:id="rId67"/>
    <p:sldId id="439" r:id="rId68"/>
    <p:sldId id="440" r:id="rId69"/>
    <p:sldId id="441" r:id="rId70"/>
    <p:sldId id="442" r:id="rId71"/>
    <p:sldId id="443" r:id="rId72"/>
    <p:sldId id="306" r:id="rId73"/>
    <p:sldId id="369" r:id="rId74"/>
    <p:sldId id="444" r:id="rId75"/>
    <p:sldId id="446" r:id="rId76"/>
    <p:sldId id="447" r:id="rId77"/>
    <p:sldId id="448" r:id="rId78"/>
    <p:sldId id="449" r:id="rId79"/>
    <p:sldId id="450" r:id="rId80"/>
    <p:sldId id="451" r:id="rId81"/>
    <p:sldId id="461" r:id="rId82"/>
    <p:sldId id="368" r:id="rId83"/>
    <p:sldId id="385" r:id="rId84"/>
    <p:sldId id="386" r:id="rId85"/>
    <p:sldId id="370" r:id="rId86"/>
  </p:sldIdLst>
  <p:sldSz cx="11520488" cy="6480175"/>
  <p:notesSz cx="6858000" cy="9144000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79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theme" Target="theme/theme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9" y="361084"/>
            <a:ext cx="10729529" cy="1046954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20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BF91502-CA6E-4E7E-8CB9-3F1F0850ADB3}"/>
              </a:ext>
            </a:extLst>
          </p:cNvPr>
          <p:cNvSpPr txBox="1"/>
          <p:nvPr userDrawn="1"/>
        </p:nvSpPr>
        <p:spPr>
          <a:xfrm>
            <a:off x="386887" y="2050449"/>
            <a:ext cx="9478611" cy="1308692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3555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3555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540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9" y="361084"/>
            <a:ext cx="10729529" cy="1046954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20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8"/>
            <a:ext cx="10123929" cy="1240143"/>
          </a:xfrm>
          <a:prstGeom prst="rect">
            <a:avLst/>
          </a:prstGeom>
        </p:spPr>
        <p:txBody>
          <a:bodyPr lIns="86357" tIns="43177" rIns="86357" bIns="43177"/>
          <a:lstStyle>
            <a:lvl1pPr marL="0" marR="0" indent="0" algn="l" defTabSz="863555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603942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9"/>
            <a:ext cx="3160633" cy="2862077"/>
          </a:xfrm>
          <a:prstGeom prst="rect">
            <a:avLst/>
          </a:prstGeom>
        </p:spPr>
        <p:txBody>
          <a:bodyPr lIns="86357" tIns="43177" rIns="86357" bIns="43177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94" y="64502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93" y="126617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93" y="188732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92" y="2540939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xmlns="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7" y="3935503"/>
            <a:ext cx="6382771" cy="21900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60934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BF91502-CA6E-4E7E-8CB9-3F1F0850ADB3}"/>
              </a:ext>
            </a:extLst>
          </p:cNvPr>
          <p:cNvSpPr txBox="1"/>
          <p:nvPr userDrawn="1"/>
        </p:nvSpPr>
        <p:spPr>
          <a:xfrm>
            <a:off x="386885" y="2050447"/>
            <a:ext cx="9478611" cy="1308692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3740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6"/>
            <a:ext cx="10123929" cy="1240143"/>
          </a:xfrm>
          <a:prstGeom prst="rect">
            <a:avLst/>
          </a:prstGeom>
        </p:spPr>
        <p:txBody>
          <a:bodyPr lIns="86375" tIns="43187" rIns="86375" bIns="43187"/>
          <a:lstStyle>
            <a:lvl1pPr marL="0" marR="0" indent="0" algn="l" defTabSz="863740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180161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9"/>
            <a:ext cx="3160633" cy="2862077"/>
          </a:xfrm>
          <a:prstGeom prst="rect">
            <a:avLst/>
          </a:prstGeom>
        </p:spPr>
        <p:txBody>
          <a:bodyPr lIns="86375" tIns="43187" rIns="86375" bIns="43187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92" y="645021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91" y="1266172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91" y="1887323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90" y="2540937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xmlns="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5" y="3935503"/>
            <a:ext cx="6382771" cy="21900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3376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BF91502-CA6E-4E7E-8CB9-3F1F0850ADB3}"/>
              </a:ext>
            </a:extLst>
          </p:cNvPr>
          <p:cNvSpPr txBox="1"/>
          <p:nvPr userDrawn="1"/>
        </p:nvSpPr>
        <p:spPr>
          <a:xfrm>
            <a:off x="386882" y="2050444"/>
            <a:ext cx="9478611" cy="1308692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4017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63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3"/>
            <a:ext cx="10123929" cy="1240143"/>
          </a:xfrm>
          <a:prstGeom prst="rect">
            <a:avLst/>
          </a:prstGeom>
        </p:spPr>
        <p:txBody>
          <a:bodyPr lIns="86402" tIns="43201" rIns="86402" bIns="43201"/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4552038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8"/>
            <a:ext cx="3160633" cy="2862077"/>
          </a:xfrm>
          <a:prstGeom prst="rect">
            <a:avLst/>
          </a:prstGeom>
        </p:spPr>
        <p:txBody>
          <a:bodyPr lIns="86402" tIns="43201" rIns="86402" bIns="43201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89" y="645018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88" y="1266169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88" y="1887320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87" y="2540934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xmlns="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2" y="3935503"/>
            <a:ext cx="6382771" cy="21900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414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CA351F87-13A5-401E-8733-45E13B608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08F3AA-A568-468A-99BC-68B75D550341}"/>
              </a:ext>
            </a:extLst>
          </p:cNvPr>
          <p:cNvSpPr/>
          <p:nvPr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DD431D21-FA50-44D6-BD71-2FE29091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0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9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2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CA351F87-13A5-401E-8733-45E13B608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5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08F3AA-A568-468A-99BC-68B75D550341}"/>
              </a:ext>
            </a:extLst>
          </p:cNvPr>
          <p:cNvSpPr/>
          <p:nvPr/>
        </p:nvSpPr>
        <p:spPr>
          <a:xfrm>
            <a:off x="0" y="5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DD431D21-FA50-44D6-BD71-2FE29091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5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5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txStyles>
    <p:titleStyle>
      <a:lvl1pPr algn="l" defTabSz="863555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889" indent="-215889" algn="l" defTabSz="86355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7666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443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22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00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4777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6554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833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0109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778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55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33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111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8887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066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2443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221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CA351F87-13A5-401E-8733-45E13B608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008F3AA-A568-468A-99BC-68B75D550341}"/>
              </a:ext>
            </a:extLst>
          </p:cNvPr>
          <p:cNvSpPr/>
          <p:nvPr/>
        </p:nvSpPr>
        <p:spPr>
          <a:xfrm>
            <a:off x="0" y="3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DD431D21-FA50-44D6-BD71-2FE29091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3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86374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35" indent="-215935" algn="l" defTabSz="863740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780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67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54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415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528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15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02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089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7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74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611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48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348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121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08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95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some-t-sql-inserts-do-follow-the-fill-factor-sql-ooli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www.linkedin.com/pub/mike-byrd/1/aa0/bb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yrdTX" TargetMode="External"/><Relationship Id="rId2" Type="http://schemas.openxmlformats.org/officeDocument/2006/relationships/hyperlink" Target="https://tinyurl.com/y8fdcoj5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645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  <p:sp>
        <p:nvSpPr>
          <p:cNvPr id="3" name="TextBox 2"/>
          <p:cNvSpPr txBox="1"/>
          <p:nvPr/>
        </p:nvSpPr>
        <p:spPr>
          <a:xfrm>
            <a:off x="9505507" y="1329070"/>
            <a:ext cx="183943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Normally leaf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l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evel is populated first (pages completely filled); then B-Tree is constructed;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</a:rPr>
              <a:t>But there is special case where leaf level is populated at fill factor.</a:t>
            </a:r>
          </a:p>
          <a:p>
            <a:r>
              <a:rPr lang="en-US" sz="1600">
                <a:hlinkClick r:id="rId3"/>
              </a:rPr>
              <a:t>https://www.sqlservercentral.com/articles/some-t-sql-inserts-do-follow-the-fill-factor-sql-oolie</a:t>
            </a:r>
            <a:endParaRPr lang="en-US" sz="1600" dirty="0" smtClean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bg1"/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Avg</a:t>
            </a:r>
            <a:r>
              <a:rPr lang="en-US" sz="3200" dirty="0">
                <a:solidFill>
                  <a:schemeClr val="bg1"/>
                </a:solidFill>
              </a:rPr>
              <a:t>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404819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Mike Byrd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 smtClean="0"/>
              <a:t>Owner, </a:t>
            </a:r>
            <a:r>
              <a:rPr lang="en-CA" dirty="0" err="1" smtClean="0"/>
              <a:t>ByrdNest</a:t>
            </a:r>
            <a:r>
              <a:rPr lang="en-CA" dirty="0" smtClean="0"/>
              <a:t> Consulting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www.TSQLMentoring.com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A72EB7D-BAB6-41A7-98BC-997F6F489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 err="1"/>
              <a:t>ByrdNest_TX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sz="2000" dirty="0"/>
              <a:t>Former rocket scientist and USAF Fighter Pilot -- now a SQL Server geek (24 years)! Past opportunities include free-lance technical writer for PC Magazine, Senior Software Manager for government sponsored munitions effectiveness committee, and insurance company CTO.  Currently senior database engineer consultant for several </a:t>
            </a:r>
            <a:r>
              <a:rPr lang="en-CA" sz="2000" dirty="0" smtClean="0"/>
              <a:t>Texas </a:t>
            </a:r>
            <a:r>
              <a:rPr lang="en-CA" sz="2000" dirty="0"/>
              <a:t>companies. 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4B1858BF-1BD9-4DBD-B928-D01A820299D2}"/>
              </a:ext>
            </a:extLst>
          </p:cNvPr>
          <p:cNvSpPr txBox="1">
            <a:spLocks/>
          </p:cNvSpPr>
          <p:nvPr/>
        </p:nvSpPr>
        <p:spPr>
          <a:xfrm>
            <a:off x="1131942" y="797418"/>
            <a:ext cx="3160633" cy="2862077"/>
          </a:xfrm>
          <a:prstGeom prst="rect">
            <a:avLst/>
          </a:prstGeom>
        </p:spPr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56" y="27667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62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63" y="234588"/>
            <a:ext cx="2202121" cy="393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5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9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295504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504" y="5940547"/>
            <a:ext cx="664905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863238"/>
            <a:ext cx="978408" cy="733663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" y="1994061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0" y="1027035"/>
            <a:ext cx="5151615" cy="1664156"/>
          </a:xfrm>
          <a:prstGeom prst="rect">
            <a:avLst/>
          </a:prstGeom>
        </p:spPr>
      </p:pic>
      <p:pic>
        <p:nvPicPr>
          <p:cNvPr id="30722" name="Picture 2" descr="Image result for Longho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138" y="5132794"/>
            <a:ext cx="737559" cy="3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in first 2 data sets (sets 1 &amp; 2)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tinyurl.com/y8fdcoj5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-or-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github.com/MByrdTX</a:t>
            </a:r>
            <a:r>
              <a:rPr lang="en-US" dirty="0" smtClean="0"/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USAF Fighter Pilot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73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6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8" y="2284392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chemeClr val="bg1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14 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8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78" y="5161399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6233</TotalTime>
  <Words>3820</Words>
  <Application>Microsoft Office PowerPoint</Application>
  <PresentationFormat>Custom</PresentationFormat>
  <Paragraphs>816</Paragraphs>
  <Slides>76</Slides>
  <Notes>3</Notes>
  <HiddenSlides>0</HiddenSlides>
  <MMClips>1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Office Theme</vt:lpstr>
      <vt:lpstr>1_Office Theme</vt:lpstr>
      <vt:lpstr>2_Office Theme</vt:lpstr>
      <vt:lpstr>Image</vt:lpstr>
      <vt:lpstr>PowerPoint Presentation</vt:lpstr>
      <vt:lpstr>PowerPoint Presentation</vt:lpstr>
      <vt:lpstr>PowerPoint Presentation</vt:lpstr>
      <vt:lpstr>Contact Info:</vt:lpstr>
      <vt:lpstr>Somebody has to pay the property taxes</vt:lpstr>
      <vt:lpstr>PowerPoint Presentation</vt:lpstr>
      <vt:lpstr>Who Is Mike Byrd?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236</cp:revision>
  <dcterms:created xsi:type="dcterms:W3CDTF">2011-08-19T20:30:49Z</dcterms:created>
  <dcterms:modified xsi:type="dcterms:W3CDTF">2020-05-12T22:14:04Z</dcterms:modified>
</cp:coreProperties>
</file>